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6" r:id="rId2"/>
    <p:sldId id="317" r:id="rId3"/>
    <p:sldId id="350" r:id="rId4"/>
    <p:sldId id="354" r:id="rId5"/>
    <p:sldId id="353" r:id="rId6"/>
    <p:sldId id="349" r:id="rId7"/>
    <p:sldId id="355" r:id="rId8"/>
    <p:sldId id="319" r:id="rId9"/>
    <p:sldId id="352" r:id="rId10"/>
    <p:sldId id="351" r:id="rId11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FCE8E1-B33C-493D-B62A-3A23648B72C9}" v="51" dt="2025-04-22T18:48:29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7E202-F4A3-4498-83C3-56C358495ED2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38773-686E-45B4-AB2D-08B593E4246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0169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38773-686E-45B4-AB2D-08B593E42460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0991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D8AD48-2658-855B-29EB-06E9B52AF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E610942-3042-D58B-2DCF-EE0A2ABED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E0CF9C0-7688-B8BB-EFEB-CB322563C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FE2754-7BA8-D7C1-02FE-889BDAB0D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112A64-D17C-2B99-AD86-BCFC2B53E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8008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962C69-4453-86A5-27DD-E456609EC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E935F7C-807E-415A-2F23-EEAE092D3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BC4ECF-31E4-99B1-0869-280757DD9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AE763B-5F24-65B7-77B7-6394D1C3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13F60C-FC97-1688-860F-A67B90C92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645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900B9DC-D0FB-7E6D-B43B-3E852B067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FFC24D7-5751-D1A4-2526-4977411C3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E126D-881A-D99D-D628-4D0309ABF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5B59E9-04A3-27B2-C65E-BEB07770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C130F3-8933-DDC4-108F-2201DB4C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0861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4418" y="1484314"/>
            <a:ext cx="11040533" cy="9366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idx="1"/>
          </p:nvPr>
        </p:nvSpPr>
        <p:spPr>
          <a:xfrm>
            <a:off x="624418" y="2492376"/>
            <a:ext cx="11059583" cy="35274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BE"/>
              <a:t>Prof.Dr.L.Braeckman  –  Vakgroep Maatschappelijke Gezondheidkunde</a:t>
            </a:r>
            <a:endParaRPr lang="en-GB"/>
          </a:p>
          <a:p>
            <a:pPr>
              <a:defRPr/>
            </a:pPr>
            <a:r>
              <a:rPr lang="en-GB"/>
              <a:t>Faculteit </a:t>
            </a:r>
            <a:r>
              <a:rPr lang="en-GB" b="1"/>
              <a:t>Geneeskunde en Gezondheidswetenschappen</a:t>
            </a:r>
            <a:r>
              <a:rPr lang="en-GB"/>
              <a:t> </a:t>
            </a:r>
            <a:r>
              <a:rPr lang="nl-BE"/>
              <a:t>– </a:t>
            </a:r>
            <a:fld id="{46C8A113-D24F-4ECB-BC9C-2108DDE8DBA6}" type="datetime1">
              <a:rPr lang="nl-BE"/>
              <a:pPr>
                <a:defRPr/>
              </a:pPr>
              <a:t>24/04/2025</a:t>
            </a:fld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BE"/>
              <a:t> </a:t>
            </a:r>
            <a:fld id="{C894762E-8ECD-4CF4-A96A-2E661A6DA84D}" type="slidenum">
              <a:rPr lang="nl-NL" altLang="nl-BE"/>
              <a:pPr/>
              <a:t>‹nr.›</a:t>
            </a:fld>
            <a:r>
              <a:rPr lang="nl-NL" altLang="nl-B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121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DF5BE1-205B-AE5D-F47B-E097E6B75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9E7306-2D57-3C78-E552-B5C071B97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4CB18E-9E66-91B0-36CB-6BBE4227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6AA2A3-02B6-B22F-107F-756DA2FE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B42998-924A-44C9-CAB7-1A6AA4AC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664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33264-CE48-C00A-E9AB-38AE0143C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75454D-C977-6E2C-7AF5-9261C0A8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A6CB4C-2CDA-AA38-0A17-6121DBDC5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FBDD09-757A-424A-CEB0-8C57E1FB5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9EBEF0-365E-DB83-6F7B-0F986409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061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1A8A8-DFA6-0026-F03D-1D31C1178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6E33FB-F022-3EF6-B33C-E1D99F5C3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A243E50-EA52-A76A-4664-3F9504533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5BCCBB-0FB1-9050-54D2-4C7468415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B941F64-EC33-F50B-E607-8F88A892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08D3629-B2DB-6D8B-44FE-22A230E57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265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3E8AC-BF1A-0A06-7EE6-33A4BD557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49B9BC-FCAC-F4CF-7071-E24611259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77EC54B-960E-4144-D102-B7F7A8AE6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1E13B20-A427-A377-D06B-962EB817D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7351418-DAE4-1CF3-E254-5A3BF56FC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535250C-2653-8C0B-C419-9BCF12F65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D3BF6E9-2C70-1DD2-B08A-68F72212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B03F8A8-5392-1D5A-4897-0285042F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369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02FA1-EA21-4C97-6A2A-ED272F572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4A8BAE2-D35D-7898-3444-AC566B58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0C53502-77E5-E4A0-0F63-3E6FD8455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21AFD06-3914-00FE-DF7A-30B4979E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546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FA17C5-D46F-5157-D761-6845189F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86AD413-37FA-0642-4F2F-73F71BA34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9715CF2-4819-59A2-CB18-60582FB6B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763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AD1CC-D9A3-FED9-05E5-C13C15D54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A7BECF-C5D8-0442-1671-B2FCDDE35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374E3F6-F21A-56F9-C3EF-5C3FC2C22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22B9EE-30A1-A78C-DDB0-3CF04EF60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49352D-3E3A-5810-EFEF-5AB869EF9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97F1C1C-6F5D-3DBC-34F4-2ECD71C39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6941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4207DA-D0AB-AF3B-5627-9CBF6A1AA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E60F768-F70C-698A-E0EF-65E123A0EE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E3E65FB-24E0-F0AA-F544-3DB580665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2F5E0F-7298-6E8C-A55F-C47F0EB5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D4F1A8A-3A42-7AC6-4CC2-CEA8468C1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692A2A-0B8B-3712-91A3-D0165A99B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4765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0BA0B77-0E30-F380-0FB9-BEAC3D200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687173-B9F9-A864-F23F-15647341D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15C40D-67E8-7A52-3AC6-DED06BC5A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2E3FF0-7F97-4C61-9EE0-3C581FC47B63}" type="datetimeFigureOut">
              <a:rPr lang="nl-BE" smtClean="0"/>
              <a:t>24/04/2025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2F743A-A4D8-A23C-594E-B1C1D8F55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810EC0-FE37-4B4B-AEA7-9E8923CA09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19DA55-0559-4BA7-B9E1-E7629A361F6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509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308" name="Rectangle 55307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10" name="Rectangle 55309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ndertitel 1">
            <a:extLst>
              <a:ext uri="{FF2B5EF4-FFF2-40B4-BE49-F238E27FC236}">
                <a16:creationId xmlns:a16="http://schemas.microsoft.com/office/drawing/2014/main" id="{5FE9A681-BA28-EC69-61F0-CB9F20C36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endParaRPr lang="en-US" sz="20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5305" name="Graphic 55304" descr="Stethoscoop">
            <a:extLst>
              <a:ext uri="{FF2B5EF4-FFF2-40B4-BE49-F238E27FC236}">
                <a16:creationId xmlns:a16="http://schemas.microsoft.com/office/drawing/2014/main" id="{83D6D624-6F3E-32C6-A7D9-F342CEEC9D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55312" name="Group 55311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55313" name="Freeform: Shape 55312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314" name="Freeform: Shape 55313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315" name="Freeform: Shape 55314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5301" name="Rectangle 3"/>
          <p:cNvSpPr>
            <a:spLocks noChangeArrowheads="1"/>
          </p:cNvSpPr>
          <p:nvPr/>
        </p:nvSpPr>
        <p:spPr bwMode="auto">
          <a:xfrm>
            <a:off x="2929373" y="1056752"/>
            <a:ext cx="8001000" cy="458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 Unicode MS" panose="020B0604020202020204" pitchFamily="34" charset="-128"/>
              <a:buChar char="‣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 Unicode MS" panose="020B0604020202020204" pitchFamily="34" charset="-128"/>
              <a:buChar char="‧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fr" altLang="nl-BE" sz="4800" b="1" dirty="0">
                <a:solidFill>
                  <a:schemeClr val="tx1"/>
                </a:solidFill>
                <a:cs typeface="Times New Roman" panose="02020603050405020304" pitchFamily="18" charset="0"/>
              </a:rPr>
              <a:t>Travail de nuit et travail posté</a:t>
            </a:r>
          </a:p>
          <a:p>
            <a:pPr algn="ctr" eaLnBrk="1" hangingPunct="1">
              <a:buFontTx/>
              <a:buNone/>
            </a:pPr>
            <a:endParaRPr lang="fr" altLang="nl-BE" sz="4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fr" altLang="nl-BE" sz="40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Effets sur </a:t>
            </a:r>
          </a:p>
          <a:p>
            <a:pPr algn="ctr" eaLnBrk="1" hangingPunct="1">
              <a:buFontTx/>
              <a:buNone/>
            </a:pPr>
            <a:r>
              <a:rPr lang="fr" altLang="nl-BE" sz="4000" b="1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la santé et le bien-être</a:t>
            </a:r>
          </a:p>
          <a:p>
            <a:pPr algn="ctr" eaLnBrk="1" hangingPunct="1">
              <a:buFontTx/>
              <a:buNone/>
            </a:pPr>
            <a:endParaRPr lang="fr" altLang="nl-BE" sz="28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fr" altLang="nl-BE" sz="28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fr" altLang="nl-BE" sz="28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Lutgart.Braeckman@ugent.be</a:t>
            </a:r>
          </a:p>
          <a:p>
            <a:pPr algn="ctr" eaLnBrk="1" hangingPunct="1">
              <a:buFontTx/>
              <a:buNone/>
            </a:pPr>
            <a:endParaRPr lang="fr" altLang="nl-BE" sz="4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0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664ED2-9949-2034-E6FE-14E5AE4BC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Le tour de l’horloge : pas tous égaux</a:t>
            </a:r>
            <a:endParaRPr lang="fr" sz="3600" dirty="0">
              <a:solidFill>
                <a:schemeClr val="tx2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36BC10-B40A-5F25-B9A3-DCD8F404E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026" y="2421683"/>
            <a:ext cx="4928595" cy="335347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chemeClr val="tx2"/>
                </a:solidFill>
              </a:rPr>
              <a:t>Dépend de plusieurs facteurs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 err="1">
                <a:solidFill>
                  <a:schemeClr val="tx2"/>
                </a:solidFill>
              </a:rPr>
              <a:t>Âge (40-55 ans), état de santé général, mode de vie, capacité d'adaptation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Chronotype matinal ou vespéral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Autres risques présents sur le lieu de travail : travail physiquement exigeant, bruit, etc.</a:t>
            </a:r>
            <a:endParaRPr lang="fr" sz="24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Wekker">
            <a:extLst>
              <a:ext uri="{FF2B5EF4-FFF2-40B4-BE49-F238E27FC236}">
                <a16:creationId xmlns:a16="http://schemas.microsoft.com/office/drawing/2014/main" id="{826BA3EA-DC35-ED9C-5989-F19E57D0B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56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330" name="Rectangle 5632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32" name="Rectangle 5633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56334" name="Group 5633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56335" name="Freeform: Shape 5633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336" name="Freeform: Shape 5633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337" name="Freeform: Shape 5633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338" name="Freeform: Shape 5633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nl-BE" sz="36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Définition du travail de nuit et du travail posté  
</a:t>
            </a:r>
            <a:r>
              <a:rPr lang="en-US" altLang="nl-BE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(Code du bien-être au travail - Arrêté royal 2004)
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auto">
          <a:xfrm>
            <a:off x="6172200" y="804672"/>
            <a:ext cx="5221224" cy="52303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 Unicode MS" panose="020B0604020202020204" pitchFamily="34" charset="-128"/>
              <a:buChar char="‣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 Unicode MS" panose="020B0604020202020204" pitchFamily="34" charset="-128"/>
              <a:buChar char="‧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nl-BE" sz="2400" b="1" u="sng" dirty="0" err="1">
                <a:solidFill>
                  <a:schemeClr val="tx2"/>
                </a:solidFill>
                <a:latin typeface="+mn-lt"/>
              </a:rPr>
              <a:t>Travail de nuit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 : tout travail effectué entre 20 heures et 6 heures.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nl-BE" sz="1600" dirty="0" err="1">
                <a:solidFill>
                  <a:schemeClr val="tx2"/>
                </a:solidFill>
                <a:latin typeface="+mn-lt"/>
              </a:rPr>
              <a:t>Accord de gouvernement fédéral 2025 : dans le secteur de la distribution et des secteurs connexes (dont l’e-commerce), le travail de nuit commence désormais à partir de minuit (24 heures) au lieu de la limite actuelle de 20 heures. </a:t>
            </a: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nl-BE" sz="1600" dirty="0">
              <a:solidFill>
                <a:schemeClr val="tx2"/>
              </a:solidFill>
              <a:latin typeface="+mn-lt"/>
            </a:endParaRPr>
          </a:p>
          <a:p>
            <a:pPr indent="-2286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nl-BE" sz="2400" b="1" u="sng" dirty="0" err="1">
                <a:solidFill>
                  <a:schemeClr val="tx2"/>
                </a:solidFill>
                <a:latin typeface="+mn-lt"/>
              </a:rPr>
              <a:t>Travail posté</a:t>
            </a:r>
            <a:r>
              <a:rPr lang="en-US" altLang="nl-BE" sz="2400" dirty="0">
                <a:solidFill>
                  <a:schemeClr val="tx2"/>
                </a:solidFill>
                <a:latin typeface="+mn-lt"/>
              </a:rPr>
              <a:t> : travail en équipe où les travailleurs sont occupés successivement sur les mêmes postes de travail, selon un certain horaire, entraînant pour les travailleurs la nécessité d’accomplir un travail à des heures différentes sur une période donnée de jours ou de semaines.</a:t>
            </a:r>
          </a:p>
        </p:txBody>
      </p:sp>
    </p:spTree>
    <p:extLst>
      <p:ext uri="{BB962C8B-B14F-4D97-AF65-F5344CB8AC3E}">
        <p14:creationId xmlns:p14="http://schemas.microsoft.com/office/powerpoint/2010/main" val="115122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2DFFA22-6E18-BC23-2B7C-A92C0B121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2"/>
                </a:solidFill>
              </a:rPr>
              <a:t>Raisons et proportion du travail de nuit et du travail posté</a:t>
            </a:r>
            <a:endParaRPr lang="fr" sz="3600" dirty="0">
              <a:solidFill>
                <a:schemeClr val="tx2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04D0EE7-916B-3BE0-522D-05ECEC1A8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236" y="2428864"/>
            <a:ext cx="5208880" cy="3353476"/>
          </a:xfrm>
        </p:spPr>
        <p:txBody>
          <a:bodyPr anchor="t">
            <a:normAutofit/>
          </a:bodyPr>
          <a:lstStyle/>
          <a:p>
            <a:r>
              <a:rPr lang="en-US" sz="2400" dirty="0" err="1">
                <a:solidFill>
                  <a:schemeClr val="tx2"/>
                </a:solidFill>
              </a:rPr>
              <a:t>Raisons techniques : nature continue d'un processus physique, chimique ou opérationnel (par exemple les industries chimiques, sidérurgiques, les centrales nucléaires)</a:t>
            </a:r>
          </a:p>
          <a:p>
            <a:r>
              <a:rPr lang="en-US" sz="2400" dirty="0" err="1">
                <a:solidFill>
                  <a:schemeClr val="tx2"/>
                </a:solidFill>
              </a:rPr>
              <a:t>Raisons économiques : maximiser la rentabilité des investissements</a:t>
            </a:r>
            <a:endParaRPr lang="en-US" sz="2400" dirty="0">
              <a:solidFill>
                <a:schemeClr val="tx2"/>
              </a:solidFill>
            </a:endParaRPr>
          </a:p>
          <a:p>
            <a:r>
              <a:rPr lang="en-US" sz="2400" dirty="0" err="1">
                <a:solidFill>
                  <a:schemeClr val="tx2"/>
                </a:solidFill>
              </a:rPr>
              <a:t>Raisons sociales - Services : soins de santé, sécurité, chemins de fer...</a:t>
            </a:r>
            <a:endParaRPr lang="fr" sz="2400" dirty="0">
              <a:solidFill>
                <a:schemeClr val="tx2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Afbeelding 6">
            <a:extLst>
              <a:ext uri="{FF2B5EF4-FFF2-40B4-BE49-F238E27FC236}">
                <a16:creationId xmlns:a16="http://schemas.microsoft.com/office/drawing/2014/main" id="{EA0EE26F-B717-D378-C9E2-A1F36B17B9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8240" y="2375598"/>
            <a:ext cx="6686010" cy="346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861255-A31E-D310-03C2-E9927B0E8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695F26-39DB-450E-B464-9C76CD233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42E55F-A297-474F-AF2D-6D3A15822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611" y="-1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C13D6E2-CAD6-8935-5C53-F88A775DE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38328"/>
            <a:ext cx="5011473" cy="1773936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2"/>
                </a:solidFill>
              </a:rPr>
              <a:t>Types de travail posté</a:t>
            </a:r>
            <a:endParaRPr lang="fr" sz="3600" dirty="0">
              <a:solidFill>
                <a:schemeClr val="tx2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72070F7-E065-4D60-8938-9FB8CDB8A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9919" y="170310"/>
            <a:ext cx="2514948" cy="2174333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F672C03-E63A-4F6B-96BD-0C4E3F1B8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BB94CDF-5C33-4B0A-B53F-50762639C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3C92F9D-544D-4691-94A7-B937CF4BE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CA4DEE4-B7B4-47F4-A9C5-31AED8369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1082B72-1741-CCDE-3549-A559372D6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98" y="1921314"/>
            <a:ext cx="10927208" cy="1773936"/>
          </a:xfrm>
        </p:spPr>
        <p:txBody>
          <a:bodyPr anchor="ctr">
            <a:normAutofit fontScale="92500" lnSpcReduction="20000"/>
          </a:bodyPr>
          <a:lstStyle/>
          <a:p>
            <a:endParaRPr lang="en-US" sz="2600" dirty="0">
              <a:solidFill>
                <a:schemeClr val="tx2"/>
              </a:solidFill>
            </a:endParaRPr>
          </a:p>
          <a:p>
            <a:r>
              <a:rPr lang="en-US" sz="2600" dirty="0">
                <a:solidFill>
                  <a:schemeClr val="tx2"/>
                </a:solidFill>
              </a:rPr>
              <a:t>2 ou 3 équipes : discontinu (sans week-end ni nuit) ; semi-continu (sans week-end) ; continu (avec week-end et nuit)</a:t>
            </a:r>
          </a:p>
          <a:p>
            <a:r>
              <a:rPr lang="en-US" sz="2600" dirty="0" err="1">
                <a:solidFill>
                  <a:schemeClr val="tx2"/>
                </a:solidFill>
              </a:rPr>
              <a:t>rotation horaire (M, A-M, N) meilleure que rotation anti-horaire (N, A-M, M)</a:t>
            </a:r>
          </a:p>
          <a:p>
            <a:r>
              <a:rPr lang="en-US" sz="2600" dirty="0">
                <a:solidFill>
                  <a:schemeClr val="tx2"/>
                </a:solidFill>
              </a:rPr>
              <a:t>8 heures versus 12 heures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endParaRPr lang="fr" sz="1800" dirty="0">
              <a:solidFill>
                <a:schemeClr val="tx2"/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003420F-DF8C-8559-DAA1-B28711A70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1235" y="3695250"/>
            <a:ext cx="5166360" cy="2415273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9C918829-1DA4-1E2A-5ACF-454337834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387" y="3695250"/>
            <a:ext cx="5166360" cy="121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239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itel 3">
            <a:extLst>
              <a:ext uri="{FF2B5EF4-FFF2-40B4-BE49-F238E27FC236}">
                <a16:creationId xmlns:a16="http://schemas.microsoft.com/office/drawing/2014/main" id="{A4BF3404-822F-82BC-DB21-4EF145F62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br>
              <a:rPr lang="nl-BE" sz="3600">
                <a:solidFill>
                  <a:schemeClr val="tx2"/>
                </a:solidFill>
              </a:rPr>
            </a:br>
            <a:r>
              <a:rPr lang="fr" sz="3600">
                <a:solidFill>
                  <a:schemeClr val="tx2"/>
                </a:solidFill>
              </a:rPr>
              <a:t>Mais : notre horloge interne = le rythme circadien
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B985D2F-9634-6175-1FD7-D8C33F1E0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0433" y="195518"/>
            <a:ext cx="5920139" cy="426358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" sz="1800" dirty="0">
                <a:solidFill>
                  <a:schemeClr val="tx2"/>
                </a:solidFill>
              </a:rPr>
              <a:t>- Le corps humain est réglé sur un rythme de 24 heures, le rythme circadien. </a:t>
            </a:r>
          </a:p>
          <a:p>
            <a:pPr marL="0" indent="0">
              <a:buNone/>
            </a:pPr>
            <a:r>
              <a:rPr lang="fr" sz="1800" dirty="0">
                <a:solidFill>
                  <a:schemeClr val="tx2"/>
                </a:solidFill>
              </a:rPr>
              <a:t>- De nombreux processus de l'organisme ont un rythme de 24 heures, comme le sommeil et l'éveil, mais aussi la température, la digestion et la sécrétion d'hormones. </a:t>
            </a:r>
          </a:p>
          <a:p>
            <a:pPr marL="0" indent="0">
              <a:buNone/>
            </a:pPr>
            <a:r>
              <a:rPr lang="fr" sz="1800" dirty="0">
                <a:solidFill>
                  <a:schemeClr val="tx2"/>
                </a:solidFill>
              </a:rPr>
              <a:t>- Le travail posté perturbe le rythme de 24 heures et</a:t>
            </a:r>
            <a:r>
              <a:rPr lang="fr" sz="1800" b="0" i="0" dirty="0">
                <a:solidFill>
                  <a:schemeClr val="tx2"/>
                </a:solidFill>
                <a:effectLst/>
              </a:rPr>
              <a:t> entraîne des effets sur la santé.</a:t>
            </a:r>
          </a:p>
          <a:p>
            <a:pPr marL="0" indent="0">
              <a:buNone/>
            </a:pPr>
            <a:r>
              <a:rPr lang="fr" sz="1800" dirty="0">
                <a:solidFill>
                  <a:schemeClr val="tx2"/>
                </a:solidFill>
              </a:rPr>
              <a:t>- </a:t>
            </a:r>
            <a:r>
              <a:rPr lang="fr" sz="1800" b="0" i="0" dirty="0">
                <a:solidFill>
                  <a:schemeClr val="tx2"/>
                </a:solidFill>
                <a:effectLst/>
              </a:rPr>
              <a:t>Concilier travail, vie de famille et loisirs devient compliqué. </a:t>
            </a:r>
            <a:endParaRPr lang="f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" sz="1800" dirty="0">
              <a:solidFill>
                <a:schemeClr val="tx2"/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B45F2C3-4C2B-7F23-1C15-89ECBCF15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214" y="3735531"/>
            <a:ext cx="4429069" cy="277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94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9EE26F9-E9C9-E637-2F54-1706DF0B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chemeClr val="tx2"/>
                </a:solidFill>
              </a:rPr>
              <a:t>Mécanismes de (dé)régulation</a:t>
            </a:r>
            <a:endParaRPr lang="fr" sz="3100" dirty="0">
              <a:solidFill>
                <a:schemeClr val="tx2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6DE43FB-CA86-493F-D656-1CBF7D7EA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72" y="2438530"/>
            <a:ext cx="4765949" cy="335347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3 chemins possibles : </a:t>
            </a:r>
          </a:p>
          <a:p>
            <a:pPr>
              <a:buFontTx/>
              <a:buChar char="-"/>
            </a:pPr>
            <a:r>
              <a:rPr lang="en-US" sz="2400" dirty="0" err="1">
                <a:solidFill>
                  <a:schemeClr val="tx2"/>
                </a:solidFill>
              </a:rPr>
              <a:t>Physiologique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 err="1">
                <a:solidFill>
                  <a:schemeClr val="tx2"/>
                </a:solidFill>
              </a:rPr>
              <a:t>Psychologique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 err="1">
                <a:solidFill>
                  <a:schemeClr val="tx2"/>
                </a:solidFill>
              </a:rPr>
              <a:t>Comportemental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		</a:t>
            </a:r>
            <a:endParaRPr lang="fr" sz="2400" dirty="0">
              <a:solidFill>
                <a:schemeClr val="tx2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2">
            <a:extLst>
              <a:ext uri="{FF2B5EF4-FFF2-40B4-BE49-F238E27FC236}">
                <a16:creationId xmlns:a16="http://schemas.microsoft.com/office/drawing/2014/main" id="{CD5AD27D-E9BB-C003-5FA7-405998020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57221" y="1669210"/>
            <a:ext cx="6032765" cy="489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0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F3334-3F67-EB4B-338D-E354F0270B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>
            <a:extLst>
              <a:ext uri="{FF2B5EF4-FFF2-40B4-BE49-F238E27FC236}">
                <a16:creationId xmlns:a16="http://schemas.microsoft.com/office/drawing/2014/main" id="{714B3AF5-C70C-8C9A-3E78-626593658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739" y="320903"/>
            <a:ext cx="11039859" cy="936625"/>
          </a:xfrm>
        </p:spPr>
        <p:txBody>
          <a:bodyPr/>
          <a:lstStyle/>
          <a:p>
            <a:pPr eaLnBrk="1" hangingPunct="1"/>
            <a:r>
              <a:rPr lang="en-GB" altLang="nl-BE" dirty="0" err="1"/>
              <a:t>Impact sur la santé et le bien-être</a:t>
            </a:r>
            <a:endParaRPr lang="en-GB" altLang="nl-BE" dirty="0"/>
          </a:p>
        </p:txBody>
      </p:sp>
      <p:sp>
        <p:nvSpPr>
          <p:cNvPr id="58373" name="Rectangle 3">
            <a:extLst>
              <a:ext uri="{FF2B5EF4-FFF2-40B4-BE49-F238E27FC236}">
                <a16:creationId xmlns:a16="http://schemas.microsoft.com/office/drawing/2014/main" id="{C13A3B6C-04E8-662E-2847-F3C09305B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342" y="1588268"/>
            <a:ext cx="1090465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 Unicode MS" panose="020B0604020202020204" pitchFamily="34" charset="-128"/>
              <a:buChar char="‣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 Unicode MS" panose="020B0604020202020204" pitchFamily="34" charset="-128"/>
              <a:buChar char="‧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fr" altLang="nl-BE" sz="2531" dirty="0">
                <a:solidFill>
                  <a:schemeClr val="tx1"/>
                </a:solidFill>
                <a:latin typeface="+mn-lt"/>
              </a:rPr>
              <a:t>   </a:t>
            </a: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troubles du sommeil, fatigue : </a:t>
            </a:r>
            <a:r>
              <a:rPr lang="fr" altLang="nl-BE" sz="1600" dirty="0">
                <a:solidFill>
                  <a:schemeClr val="tx1"/>
                </a:solidFill>
                <a:latin typeface="+mn-lt"/>
              </a:rPr>
              <a:t>2 travailleurs sur 3 en souffrent </a:t>
            </a:r>
          </a:p>
          <a:p>
            <a:pPr defTabSz="321457" eaLnBrk="1" hangingPunct="1">
              <a:spcBef>
                <a:spcPts val="0"/>
              </a:spcBef>
              <a:buNone/>
            </a:pPr>
            <a:endParaRPr lang="fr" altLang="nl-BE" sz="2400" dirty="0">
              <a:solidFill>
                <a:schemeClr val="tx1"/>
              </a:solidFill>
              <a:latin typeface="+mn-lt"/>
            </a:endParaRPr>
          </a:p>
          <a:p>
            <a:pPr defTabSz="321457" eaLnBrk="1" hangingPunct="1">
              <a:spcBef>
                <a:spcPts val="0"/>
              </a:spcBef>
              <a:buNone/>
            </a:pPr>
            <a:endParaRPr lang="fr" altLang="nl-BE" sz="2400" dirty="0">
              <a:solidFill>
                <a:schemeClr val="tx1"/>
              </a:solidFill>
              <a:latin typeface="+mn-lt"/>
            </a:endParaRPr>
          </a:p>
          <a:p>
            <a:pPr defTabSz="321457" eaLnBrk="1" hangingPunct="1">
              <a:spcBef>
                <a:spcPts val="0"/>
              </a:spcBef>
              <a:buNone/>
            </a:pPr>
            <a:endParaRPr lang="fr" altLang="nl-BE" sz="2400" dirty="0">
              <a:solidFill>
                <a:schemeClr val="tx1"/>
              </a:solidFill>
              <a:latin typeface="+mn-lt"/>
            </a:endParaRPr>
          </a:p>
          <a:p>
            <a:pPr defTabSz="321457" eaLnBrk="1" hangingPunct="1">
              <a:spcBef>
                <a:spcPts val="0"/>
              </a:spcBef>
              <a:buNone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- troubles nerveux : maux de tête, tremblements des mains, troubles de la mémoire et de la concentration (ce qui a un impact sur les fonctions cognitives)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   pathologie gastro-intestinale : nausées, constipation, diarrhée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   pathologie cardio-métabolique : hypertension, crise cardiaque, obésité, diabète sucré (type 2)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   exacerbation d'une maladie existante : diabète, asthme...</a:t>
            </a:r>
          </a:p>
          <a:p>
            <a:pPr defTabSz="321457" eaLnBrk="1" hangingPunct="1">
              <a:spcBef>
                <a:spcPts val="0"/>
              </a:spcBef>
              <a:buNone/>
            </a:pPr>
            <a:endParaRPr lang="fr" altLang="nl-BE" sz="225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A34192C-F6FC-C9B7-B3FC-F32B2F239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703" y="2154623"/>
            <a:ext cx="9642439" cy="79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05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652502" y="320903"/>
            <a:ext cx="11039859" cy="936625"/>
          </a:xfrm>
        </p:spPr>
        <p:txBody>
          <a:bodyPr/>
          <a:lstStyle/>
          <a:p>
            <a:pPr eaLnBrk="1" hangingPunct="1"/>
            <a:r>
              <a:rPr lang="en-GB" altLang="nl-BE" dirty="0" err="1"/>
              <a:t>Impact sur la santé et le bien-être</a:t>
            </a:r>
            <a:endParaRPr lang="en-GB" altLang="nl-BE" dirty="0"/>
          </a:p>
        </p:txBody>
      </p:sp>
      <p:sp>
        <p:nvSpPr>
          <p:cNvPr id="58373" name="Rectangle 3"/>
          <p:cNvSpPr>
            <a:spLocks noChangeArrowheads="1"/>
          </p:cNvSpPr>
          <p:nvPr/>
        </p:nvSpPr>
        <p:spPr bwMode="auto">
          <a:xfrm>
            <a:off x="807164" y="1753638"/>
            <a:ext cx="11527508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5F5F5F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 Unicode MS" panose="020B0604020202020204" pitchFamily="34" charset="-128"/>
              <a:buChar char="‣"/>
              <a:defRPr sz="2800"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 Unicode MS" panose="020B0604020202020204" pitchFamily="34" charset="-128"/>
              <a:buChar char="‧"/>
              <a:defRPr sz="24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321457" eaLnBrk="1" hangingPunct="1">
              <a:spcBef>
                <a:spcPts val="0"/>
              </a:spcBef>
              <a:buFontTx/>
              <a:buChar char="-"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Chez les femmes : risque accru d'accouchement prématuré, troubles menstruels</a:t>
            </a:r>
          </a:p>
          <a:p>
            <a:pPr marL="342900" indent="-342900" defTabSz="321457" eaLnBrk="1" hangingPunct="1">
              <a:spcBef>
                <a:spcPts val="0"/>
              </a:spcBef>
              <a:buFontTx/>
              <a:buChar char="-"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Cancer : travail de nuit dans le groupe 2A du CIRC « probablement </a:t>
            </a:r>
          </a:p>
          <a:p>
            <a:pPr defTabSz="321457" eaLnBrk="1" hangingPunct="1">
              <a:spcBef>
                <a:spcPts val="0"/>
              </a:spcBef>
              <a:buNone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	cancérigène » en raison du cancer du sein chez les femmes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    Mortalité : rien ne prouve à ce jour que le travail posté affecte la durée de vie. 	</a:t>
            </a:r>
          </a:p>
          <a:p>
            <a:pPr defTabSz="321457" eaLnBrk="1" hangingPunct="1">
              <a:spcBef>
                <a:spcPts val="0"/>
              </a:spcBef>
              <a:buNone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	beïnvloedt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    Impact sur les accidents, l'absentéisme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fr" altLang="nl-BE" sz="2400" dirty="0">
                <a:solidFill>
                  <a:schemeClr val="tx1"/>
                </a:solidFill>
                <a:latin typeface="+mn-lt"/>
              </a:rPr>
              <a:t>    Impact sur la vie sociale</a:t>
            </a:r>
          </a:p>
          <a:p>
            <a:pPr defTabSz="321457" eaLnBrk="1" hangingPunct="1">
              <a:spcBef>
                <a:spcPts val="0"/>
              </a:spcBef>
              <a:buFont typeface="Arial" panose="020B0604020202020204" pitchFamily="34" charset="0"/>
              <a:buChar char="-"/>
            </a:pPr>
            <a:endParaRPr lang="fr" altLang="nl-BE" sz="225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05C45DC8-9AFA-27A6-D7A1-DBC7DDCD2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409" y="1834987"/>
            <a:ext cx="934601" cy="93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046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A2FB195E-70BF-120F-54C7-B3651E455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663" y="-100484"/>
            <a:ext cx="5589362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0CFDD2F3-248D-BD1F-4154-7F46506785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488" y="1690688"/>
            <a:ext cx="3470746" cy="1299499"/>
          </a:xfrm>
          <a:prstGeom prst="rect">
            <a:avLst/>
          </a:prstGeom>
        </p:spPr>
      </p:pic>
      <p:sp>
        <p:nvSpPr>
          <p:cNvPr id="9" name="Titel 8">
            <a:extLst>
              <a:ext uri="{FF2B5EF4-FFF2-40B4-BE49-F238E27FC236}">
                <a16:creationId xmlns:a16="http://schemas.microsoft.com/office/drawing/2014/main" id="{F4E612D9-D863-3406-F651-91D54B49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				    Nuances ?</a:t>
            </a:r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21670765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D4D5C20E4E458F9A2CEE7108718A" ma:contentTypeVersion="14" ma:contentTypeDescription="Crée un document." ma:contentTypeScope="" ma:versionID="e79f1433f34159c298ed16a9fbea2580">
  <xsd:schema xmlns:xsd="http://www.w3.org/2001/XMLSchema" xmlns:xs="http://www.w3.org/2001/XMLSchema" xmlns:p="http://schemas.microsoft.com/office/2006/metadata/properties" xmlns:ns2="83dec04a-fbb7-4727-8c06-7ee05ab4a668" targetNamespace="http://schemas.microsoft.com/office/2006/metadata/properties" ma:root="true" ma:fieldsID="e20012a486b3d5822fc021ff91c249a0" ns2:_="">
    <xsd:import namespace="83dec04a-fbb7-4727-8c06-7ee05ab4a6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Qui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ec04a-fbb7-4727-8c06-7ee05ab4a6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a0c8a4a9-eba5-4b47-a74a-ab30a05a33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Qui" ma:index="19" nillable="true" ma:displayName="Qui" ma:format="Dropdown" ma:internalName="Qui">
      <xsd:simpleType>
        <xsd:restriction base="dms:Text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Qui xmlns="83dec04a-fbb7-4727-8c06-7ee05ab4a668" xsi:nil="true"/>
    <lcf76f155ced4ddcb4097134ff3c332f xmlns="83dec04a-fbb7-4727-8c06-7ee05ab4a6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B2A05F2-D69F-48E8-95C5-02E6F1BCBE5B}"/>
</file>

<file path=customXml/itemProps2.xml><?xml version="1.0" encoding="utf-8"?>
<ds:datastoreItem xmlns:ds="http://schemas.openxmlformats.org/officeDocument/2006/customXml" ds:itemID="{52129034-9962-4B86-B019-5ABC41B7921E}"/>
</file>

<file path=customXml/itemProps3.xml><?xml version="1.0" encoding="utf-8"?>
<ds:datastoreItem xmlns:ds="http://schemas.openxmlformats.org/officeDocument/2006/customXml" ds:itemID="{4E864CCB-46CE-427E-A6A4-0F54321DCB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Microsoft Office PowerPoint</Application>
  <PresentationFormat>Breedbeeld</PresentationFormat>
  <Paragraphs>56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Kantoorthema</vt:lpstr>
      <vt:lpstr>PowerPoint-presentatie</vt:lpstr>
      <vt:lpstr>Définition du travail de nuit et du travail posté  
(Code du bien-être au travail - Arrêté royal 2004)
</vt:lpstr>
      <vt:lpstr>Raisons et proportion du travail de nuit et du travail posté</vt:lpstr>
      <vt:lpstr>Types de travail posté</vt:lpstr>
      <vt:lpstr> Mais : notre horloge interne = le rythme circadien
</vt:lpstr>
      <vt:lpstr>Mécanismes de (dé)régulation</vt:lpstr>
      <vt:lpstr>Impact sur la santé et le bien-être</vt:lpstr>
      <vt:lpstr>Impact sur la santé et le bien-être</vt:lpstr>
      <vt:lpstr>           Nuances ?</vt:lpstr>
      <vt:lpstr>Le tour de l’horloge : pas tous égaux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Lutgart Braeckman</dc:creator>
  <cp:lastModifiedBy>Jan Dewachter</cp:lastModifiedBy>
  <cp:revision>2</cp:revision>
  <dcterms:created xsi:type="dcterms:W3CDTF">2025-04-16T13:32:49Z</dcterms:created>
  <dcterms:modified xsi:type="dcterms:W3CDTF">2025-04-24T13:30:01Z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0x010100E63AD4D5C20E4E458F9A2CEE7108718A</vt:lpwstr>
  </property>
</Properties>
</file>